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Spectral"/>
      <p:regular r:id="rId34"/>
      <p:bold r:id="rId35"/>
      <p:italic r:id="rId36"/>
      <p:boldItalic r:id="rId37"/>
    </p:embeddedFont>
    <p:embeddedFont>
      <p:font typeface="Old Standard TT"/>
      <p:regular r:id="rId38"/>
      <p:bold r:id="rId39"/>
      <p:italic r:id="rId40"/>
    </p:embeddedFont>
    <p:embeddedFont>
      <p:font typeface="Spectral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BA6F3D-02AC-4FEE-9CCB-F309EB706980}">
  <a:tblStyle styleId="{E4BA6F3D-02AC-4FEE-9CCB-F309EB7069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italic.fntdata"/><Relationship Id="rId20" Type="http://schemas.openxmlformats.org/officeDocument/2006/relationships/slide" Target="slides/slide14.xml"/><Relationship Id="rId42" Type="http://schemas.openxmlformats.org/officeDocument/2006/relationships/font" Target="fonts/SpectralSemiBold-bold.fntdata"/><Relationship Id="rId41" Type="http://schemas.openxmlformats.org/officeDocument/2006/relationships/font" Target="fonts/SpectralSemiBold-regular.fntdata"/><Relationship Id="rId22" Type="http://schemas.openxmlformats.org/officeDocument/2006/relationships/slide" Target="slides/slide16.xml"/><Relationship Id="rId44" Type="http://schemas.openxmlformats.org/officeDocument/2006/relationships/font" Target="fonts/SpectralSemiBold-boldItalic.fntdata"/><Relationship Id="rId21" Type="http://schemas.openxmlformats.org/officeDocument/2006/relationships/slide" Target="slides/slide15.xml"/><Relationship Id="rId43" Type="http://schemas.openxmlformats.org/officeDocument/2006/relationships/font" Target="fonts/SpectralSemiBold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35" Type="http://schemas.openxmlformats.org/officeDocument/2006/relationships/font" Target="fonts/Spectral-bold.fntdata"/><Relationship Id="rId12" Type="http://schemas.openxmlformats.org/officeDocument/2006/relationships/slide" Target="slides/slide6.xml"/><Relationship Id="rId34" Type="http://schemas.openxmlformats.org/officeDocument/2006/relationships/font" Target="fonts/Spectral-regular.fntdata"/><Relationship Id="rId15" Type="http://schemas.openxmlformats.org/officeDocument/2006/relationships/slide" Target="slides/slide9.xml"/><Relationship Id="rId37" Type="http://schemas.openxmlformats.org/officeDocument/2006/relationships/font" Target="fonts/Spectral-boldItalic.fntdata"/><Relationship Id="rId14" Type="http://schemas.openxmlformats.org/officeDocument/2006/relationships/slide" Target="slides/slide8.xml"/><Relationship Id="rId36" Type="http://schemas.openxmlformats.org/officeDocument/2006/relationships/font" Target="fonts/Spectral-italic.fntdata"/><Relationship Id="rId17" Type="http://schemas.openxmlformats.org/officeDocument/2006/relationships/slide" Target="slides/slide11.xml"/><Relationship Id="rId39" Type="http://schemas.openxmlformats.org/officeDocument/2006/relationships/font" Target="fonts/OldStandardTT-bold.fntdata"/><Relationship Id="rId16" Type="http://schemas.openxmlformats.org/officeDocument/2006/relationships/slide" Target="slides/slide10.xml"/><Relationship Id="rId38" Type="http://schemas.openxmlformats.org/officeDocument/2006/relationships/font" Target="fonts/OldStandardT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abd4e661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abd4e661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cabd4e66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cabd4e66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cabd4e66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cabd4e66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cabd4e661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cabd4e661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cabd4e66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cabd4e66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cabd4e66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cabd4e66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cabd4e66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cabd4e66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abd4e66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cabd4e66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cabd4e66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cabd4e66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7a487d27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7a487d27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abd4e661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abd4e661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cabd4e66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cabd4e66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cabd4e661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cabd4e661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cabd4e661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cabd4e661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7a487d27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7a487d27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c97debe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c97debe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cabd4e661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cabd4e661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c97debe5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c97debe5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c97debe5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c97debe5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6097343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6097343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6097343c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6097343c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cabd4e6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cabd4e6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2.jpg"/><Relationship Id="rId6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XmO8fCdvzlaSanSx7X46ZH7xtOqS0F1w/view" TargetMode="External"/><Relationship Id="rId4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0" Type="http://schemas.openxmlformats.org/officeDocument/2006/relationships/image" Target="../media/image21.png"/><Relationship Id="rId9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8413" l="0" r="0" t="4394"/>
          <a:stretch/>
        </p:blipFill>
        <p:spPr>
          <a:xfrm>
            <a:off x="0" y="0"/>
            <a:ext cx="9144000" cy="5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3350" y="0"/>
            <a:ext cx="9117300" cy="5317500"/>
          </a:xfrm>
          <a:prstGeom prst="rect">
            <a:avLst/>
          </a:prstGeom>
          <a:solidFill>
            <a:srgbClr val="FFFFFF">
              <a:alpha val="702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681038"/>
            <a:ext cx="8520600" cy="17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600">
                <a:solidFill>
                  <a:srgbClr val="013E76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fr" sz="3600">
                <a:solidFill>
                  <a:srgbClr val="013E76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Exploration morphologique et</a:t>
            </a:r>
            <a:endParaRPr sz="3600">
              <a:solidFill>
                <a:srgbClr val="013E76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600">
                <a:solidFill>
                  <a:srgbClr val="013E76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évaluation de module IMU pour des</a:t>
            </a:r>
            <a:endParaRPr sz="3600">
              <a:solidFill>
                <a:srgbClr val="013E76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13E76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robots centimétriques</a:t>
            </a:r>
            <a:endParaRPr>
              <a:solidFill>
                <a:srgbClr val="013E76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6200" y="4456800"/>
            <a:ext cx="30273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3E76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Valentin DUVIVIER</a:t>
            </a:r>
            <a:endParaRPr>
              <a:solidFill>
                <a:srgbClr val="013E76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3E76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Matej MAYET</a:t>
            </a:r>
            <a:endParaRPr>
              <a:solidFill>
                <a:srgbClr val="013E76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075100" y="4460475"/>
            <a:ext cx="2210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013E76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Superviseur :</a:t>
            </a:r>
            <a:endParaRPr i="1">
              <a:solidFill>
                <a:srgbClr val="013E76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3E76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Pr. Nicolas BREDECHE</a:t>
            </a:r>
            <a:endParaRPr>
              <a:solidFill>
                <a:srgbClr val="013E76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8702025" y="5018725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ctrTitle"/>
          </p:nvPr>
        </p:nvSpPr>
        <p:spPr>
          <a:xfrm>
            <a:off x="311700" y="399250"/>
            <a:ext cx="8520600" cy="94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Cotation et mesures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355300" y="1582500"/>
            <a:ext cx="8651400" cy="3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fr" sz="2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→ </a:t>
            </a:r>
            <a:r>
              <a:rPr lang="fr" sz="2500">
                <a:latin typeface="Spectral"/>
                <a:ea typeface="Spectral"/>
                <a:cs typeface="Spectral"/>
                <a:sym typeface="Spectral"/>
              </a:rPr>
              <a:t> 		Ecart pattes diagonales   :  +/- 0.05 cm</a:t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fr" sz="2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→ </a:t>
            </a:r>
            <a:r>
              <a:rPr lang="fr" sz="2500">
                <a:latin typeface="Spectral"/>
                <a:ea typeface="Spectral"/>
                <a:cs typeface="Spectral"/>
                <a:sym typeface="Spectral"/>
              </a:rPr>
              <a:t>		Ecart pattes arrières   : +/- 0.04 cm   </a:t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fr" sz="2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→  		Ecart trous   :  +/- 0.03 cm</a:t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8715300" y="4824075"/>
            <a:ext cx="428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901" y="1239700"/>
            <a:ext cx="1967448" cy="173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2834" y="1239700"/>
            <a:ext cx="2293675" cy="17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3975" y="1239700"/>
            <a:ext cx="2293675" cy="169031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1847850" y="422625"/>
            <a:ext cx="55893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Proxima Nova"/>
                <a:ea typeface="Proxima Nova"/>
                <a:cs typeface="Proxima Nova"/>
                <a:sym typeface="Proxima Nova"/>
              </a:rPr>
              <a:t>Exosquelette Améliorés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397925" y="3060125"/>
            <a:ext cx="1967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Courbé</a:t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3335950" y="3060125"/>
            <a:ext cx="1967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Multi-pattes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6358725" y="3060125"/>
            <a:ext cx="1967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Triangulaire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402300" y="3648500"/>
            <a:ext cx="84804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Le prototype doit avoir des pattes</a:t>
            </a:r>
            <a:r>
              <a:rPr lang="fr"/>
              <a:t> :   	   -    </a:t>
            </a:r>
            <a:r>
              <a:rPr lang="fr"/>
              <a:t> </a:t>
            </a:r>
            <a:r>
              <a:rPr lang="fr" sz="1800"/>
              <a:t>courbées </a:t>
            </a:r>
            <a:endParaRPr sz="1800"/>
          </a:p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114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écartées</a:t>
            </a:r>
            <a:endParaRPr sz="18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5" marL="4114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>
                <a:solidFill>
                  <a:schemeClr val="dk1"/>
                </a:solidFill>
              </a:rPr>
              <a:t>souple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1011700" y="3132000"/>
            <a:ext cx="753300" cy="278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3818700" y="3132000"/>
            <a:ext cx="980700" cy="278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6874300" y="3096113"/>
            <a:ext cx="1002000" cy="278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8715300" y="48447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ctrTitle"/>
          </p:nvPr>
        </p:nvSpPr>
        <p:spPr>
          <a:xfrm>
            <a:off x="311700" y="417150"/>
            <a:ext cx="85206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Protocoles et Tests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250" y="1264625"/>
            <a:ext cx="7740824" cy="37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8715300" y="48447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ctrTitle"/>
          </p:nvPr>
        </p:nvSpPr>
        <p:spPr>
          <a:xfrm>
            <a:off x="311700" y="954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Exemple courbe expérimentale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327750" y="3790225"/>
            <a:ext cx="5799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  <a:latin typeface="Spectral"/>
                <a:ea typeface="Spectral"/>
                <a:cs typeface="Spectral"/>
                <a:sym typeface="Spectral"/>
              </a:rPr>
              <a:t>Trajectoire Courbé à 80 (en bleu) et 120 (en rouge)</a:t>
            </a:r>
            <a:endParaRPr sz="18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aphicFrame>
        <p:nvGraphicFramePr>
          <p:cNvPr id="214" name="Google Shape;214;p25"/>
          <p:cNvGraphicFramePr/>
          <p:nvPr/>
        </p:nvGraphicFramePr>
        <p:xfrm>
          <a:off x="6267825" y="120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{E4BA6F3D-02AC-4FEE-9CCB-F309EB706980}</a:tableStyleId>
              </a:tblPr>
              <a:tblGrid>
                <a:gridCol w="910975"/>
                <a:gridCol w="910975"/>
                <a:gridCol w="910975"/>
              </a:tblGrid>
              <a:tr h="94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120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94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Ecart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(en m)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0.27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94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Vitesse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(en m/s)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0.0066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0.064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15" name="Google Shape;215;p25"/>
          <p:cNvSpPr txBox="1"/>
          <p:nvPr/>
        </p:nvSpPr>
        <p:spPr>
          <a:xfrm>
            <a:off x="3381725" y="767675"/>
            <a:ext cx="3497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575" y="930575"/>
            <a:ext cx="5437224" cy="28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8715300" y="48447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ctrTitle"/>
          </p:nvPr>
        </p:nvSpPr>
        <p:spPr>
          <a:xfrm>
            <a:off x="311700" y="76200"/>
            <a:ext cx="8520600" cy="10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Bilan Morphologie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Différents cas d’utilisation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5">
            <a:alphaModFix/>
          </a:blip>
          <a:srcRect b="349" l="11850" r="11842" t="-350"/>
          <a:stretch/>
        </p:blipFill>
        <p:spPr>
          <a:xfrm>
            <a:off x="311700" y="3497775"/>
            <a:ext cx="1501200" cy="13298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329650"/>
            <a:ext cx="1501200" cy="132671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2450" y="3461241"/>
            <a:ext cx="1730150" cy="131155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438" y="1355499"/>
            <a:ext cx="1730152" cy="12750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6"/>
          <p:cNvSpPr txBox="1"/>
          <p:nvPr/>
        </p:nvSpPr>
        <p:spPr>
          <a:xfrm>
            <a:off x="2056075" y="1498375"/>
            <a:ext cx="26277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-"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Précision de mouvement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-"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Rapidité pas prise en compte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-"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Précision du mouvement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-"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Portabilité de matériel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6922650" y="1451600"/>
            <a:ext cx="22713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-"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pas d’application précise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-"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Rapidité </a:t>
            </a:r>
            <a:r>
              <a:rPr lang="fr">
                <a:latin typeface="Spectral"/>
                <a:ea typeface="Spectral"/>
                <a:cs typeface="Spectral"/>
                <a:sym typeface="Spectral"/>
              </a:rPr>
              <a:t>d'exécution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-"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Écart pas pris en compte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8715300" y="4832325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691100" y="378950"/>
            <a:ext cx="57618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Comment corriger ces écarts ?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733700" y="1481500"/>
            <a:ext cx="2641200" cy="79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Kilobots ayant une trajectoire parfaite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5859200" y="1529500"/>
            <a:ext cx="1778400" cy="69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Corriger leur trajectoire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43" name="Google Shape;243;p27"/>
          <p:cNvCxnSpPr/>
          <p:nvPr/>
        </p:nvCxnSpPr>
        <p:spPr>
          <a:xfrm flipH="1">
            <a:off x="1267650" y="1284075"/>
            <a:ext cx="1560000" cy="1266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1290775" y="1284075"/>
            <a:ext cx="1475100" cy="123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7"/>
          <p:cNvCxnSpPr>
            <a:stCxn id="241" idx="6"/>
            <a:endCxn id="242" idx="2"/>
          </p:cNvCxnSpPr>
          <p:nvPr/>
        </p:nvCxnSpPr>
        <p:spPr>
          <a:xfrm>
            <a:off x="3374900" y="1879150"/>
            <a:ext cx="2484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6" name="Google Shape;2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250" y="3368675"/>
            <a:ext cx="1630150" cy="16301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" name="Google Shape;247;p27"/>
          <p:cNvSpPr txBox="1"/>
          <p:nvPr/>
        </p:nvSpPr>
        <p:spPr>
          <a:xfrm>
            <a:off x="1290775" y="2962475"/>
            <a:ext cx="1475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Projet KiloGrid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5353850" y="3732100"/>
            <a:ext cx="2789100" cy="90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Les localiser pour évaluer l’évolution de leur trajectoire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49" name="Google Shape;249;p27"/>
          <p:cNvCxnSpPr>
            <a:stCxn id="242" idx="4"/>
            <a:endCxn id="248" idx="0"/>
          </p:cNvCxnSpPr>
          <p:nvPr/>
        </p:nvCxnSpPr>
        <p:spPr>
          <a:xfrm>
            <a:off x="6748400" y="2228800"/>
            <a:ext cx="0" cy="1503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7"/>
          <p:cNvCxnSpPr>
            <a:stCxn id="248" idx="2"/>
            <a:endCxn id="246" idx="3"/>
          </p:cNvCxnSpPr>
          <p:nvPr/>
        </p:nvCxnSpPr>
        <p:spPr>
          <a:xfrm rot="10800000">
            <a:off x="2843450" y="4183750"/>
            <a:ext cx="2510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7"/>
          <p:cNvSpPr txBox="1"/>
          <p:nvPr/>
        </p:nvSpPr>
        <p:spPr>
          <a:xfrm>
            <a:off x="8715300" y="48447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idx="1" type="subTitle"/>
          </p:nvPr>
        </p:nvSpPr>
        <p:spPr>
          <a:xfrm>
            <a:off x="4137250" y="1038125"/>
            <a:ext cx="4512600" cy="21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MPU - 6050</a:t>
            </a:r>
            <a:endParaRPr sz="1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Gyroscope 3 axes</a:t>
            </a:r>
            <a:endParaRPr sz="1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Accéléromètre</a:t>
            </a:r>
            <a:endParaRPr sz="1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P</a:t>
            </a:r>
            <a:r>
              <a:rPr lang="fr" sz="1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rocesseur de mouvement numérique</a:t>
            </a:r>
            <a:endParaRPr sz="1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350" y="1124525"/>
            <a:ext cx="1857825" cy="19250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28"/>
          <p:cNvSpPr txBox="1"/>
          <p:nvPr>
            <p:ph type="ctrTitle"/>
          </p:nvPr>
        </p:nvSpPr>
        <p:spPr>
          <a:xfrm>
            <a:off x="311700" y="191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Inertial Measurement Unit (IMU)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3915550" y="1124525"/>
            <a:ext cx="131100" cy="1942500"/>
          </a:xfrm>
          <a:prstGeom prst="rightBracket">
            <a:avLst>
              <a:gd fmla="val 0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 rotWithShape="1">
          <a:blip r:embed="rId6">
            <a:alphaModFix/>
          </a:blip>
          <a:srcRect b="29877" l="36224" r="37335" t="40315"/>
          <a:stretch/>
        </p:blipFill>
        <p:spPr>
          <a:xfrm>
            <a:off x="1828350" y="3533669"/>
            <a:ext cx="1857824" cy="130900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p28"/>
          <p:cNvSpPr/>
          <p:nvPr/>
        </p:nvSpPr>
        <p:spPr>
          <a:xfrm>
            <a:off x="1109365" y="2031225"/>
            <a:ext cx="612825" cy="2394125"/>
          </a:xfrm>
          <a:custGeom>
            <a:rect b="b" l="l" r="r" t="t"/>
            <a:pathLst>
              <a:path extrusionOk="0" h="95765" w="24513">
                <a:moveTo>
                  <a:pt x="19262" y="0"/>
                </a:moveTo>
                <a:cubicBezTo>
                  <a:pt x="16070" y="13953"/>
                  <a:pt x="-766" y="67756"/>
                  <a:pt x="109" y="83717"/>
                </a:cubicBezTo>
                <a:cubicBezTo>
                  <a:pt x="984" y="99678"/>
                  <a:pt x="20446" y="93757"/>
                  <a:pt x="24513" y="95765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4" name="Google Shape;264;p28"/>
          <p:cNvCxnSpPr/>
          <p:nvPr/>
        </p:nvCxnSpPr>
        <p:spPr>
          <a:xfrm flipH="1" rot="10800000">
            <a:off x="1646925" y="4417550"/>
            <a:ext cx="1389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8"/>
          <p:cNvSpPr/>
          <p:nvPr/>
        </p:nvSpPr>
        <p:spPr>
          <a:xfrm>
            <a:off x="5112625" y="3736375"/>
            <a:ext cx="3073800" cy="90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Faire fonctionner l’IMU avant de l’intégrer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66" name="Google Shape;266;p28"/>
          <p:cNvCxnSpPr>
            <a:stCxn id="262" idx="3"/>
            <a:endCxn id="265" idx="1"/>
          </p:cNvCxnSpPr>
          <p:nvPr/>
        </p:nvCxnSpPr>
        <p:spPr>
          <a:xfrm>
            <a:off x="3686174" y="4188172"/>
            <a:ext cx="142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8"/>
          <p:cNvSpPr txBox="1"/>
          <p:nvPr/>
        </p:nvSpPr>
        <p:spPr>
          <a:xfrm>
            <a:off x="8715300" y="4842675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>
            <p:ph type="ctrTitle"/>
          </p:nvPr>
        </p:nvSpPr>
        <p:spPr>
          <a:xfrm>
            <a:off x="311700" y="191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Réception des données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795475" y="1650650"/>
            <a:ext cx="733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Code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2360100" y="1248950"/>
            <a:ext cx="22881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Axe de roulis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Axe de tangage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Axe de cap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77" name="Google Shape;277;p29"/>
          <p:cNvCxnSpPr/>
          <p:nvPr/>
        </p:nvCxnSpPr>
        <p:spPr>
          <a:xfrm flipH="1" rot="10800000">
            <a:off x="1699050" y="1919725"/>
            <a:ext cx="492300" cy="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29"/>
          <p:cNvSpPr/>
          <p:nvPr/>
        </p:nvSpPr>
        <p:spPr>
          <a:xfrm>
            <a:off x="664175" y="1248950"/>
            <a:ext cx="4131900" cy="132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2384325" y="1461925"/>
            <a:ext cx="102600" cy="9168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5">
            <a:alphaModFix/>
          </a:blip>
          <a:srcRect b="20939" l="38443" r="37488" t="18943"/>
          <a:stretch/>
        </p:blipFill>
        <p:spPr>
          <a:xfrm>
            <a:off x="6294250" y="1650650"/>
            <a:ext cx="2033224" cy="3174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29"/>
          <p:cNvSpPr txBox="1"/>
          <p:nvPr/>
        </p:nvSpPr>
        <p:spPr>
          <a:xfrm>
            <a:off x="6676325" y="1248950"/>
            <a:ext cx="1382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Moniteur série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4402100" y="447925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29"/>
          <p:cNvCxnSpPr/>
          <p:nvPr/>
        </p:nvCxnSpPr>
        <p:spPr>
          <a:xfrm rot="10800000">
            <a:off x="4193700" y="3715400"/>
            <a:ext cx="2092800" cy="1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29"/>
          <p:cNvSpPr txBox="1"/>
          <p:nvPr/>
        </p:nvSpPr>
        <p:spPr>
          <a:xfrm>
            <a:off x="230625" y="3390950"/>
            <a:ext cx="38625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Données brutes, sans représentation visuelle et concrète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8715300" y="48248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5">
            <a:alphaModFix/>
          </a:blip>
          <a:srcRect b="48036" l="65132" r="6734" t="11973"/>
          <a:stretch/>
        </p:blipFill>
        <p:spPr>
          <a:xfrm>
            <a:off x="588000" y="2051050"/>
            <a:ext cx="3025873" cy="26882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3" name="Google Shape;293;p30"/>
          <p:cNvSpPr txBox="1"/>
          <p:nvPr/>
        </p:nvSpPr>
        <p:spPr>
          <a:xfrm>
            <a:off x="904263" y="1440550"/>
            <a:ext cx="23169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Modélisation disponible en open source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94" name="Google Shape;294;p30"/>
          <p:cNvPicPr preferRelativeResize="0"/>
          <p:nvPr/>
        </p:nvPicPr>
        <p:blipFill rotWithShape="1">
          <a:blip r:embed="rId6">
            <a:alphaModFix/>
          </a:blip>
          <a:srcRect b="29310" l="36885" r="34198" t="35761"/>
          <a:stretch/>
        </p:blipFill>
        <p:spPr>
          <a:xfrm>
            <a:off x="4876800" y="2056661"/>
            <a:ext cx="1753101" cy="132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 rotWithShape="1">
          <a:blip r:embed="rId7">
            <a:alphaModFix/>
          </a:blip>
          <a:srcRect b="27000" l="34752" r="32670" t="33139"/>
          <a:stretch/>
        </p:blipFill>
        <p:spPr>
          <a:xfrm>
            <a:off x="6629900" y="2056650"/>
            <a:ext cx="1730635" cy="13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0"/>
          <p:cNvPicPr preferRelativeResize="0"/>
          <p:nvPr/>
        </p:nvPicPr>
        <p:blipFill rotWithShape="1">
          <a:blip r:embed="rId8">
            <a:alphaModFix/>
          </a:blip>
          <a:srcRect b="28209" l="36485" r="33867" t="34857"/>
          <a:stretch/>
        </p:blipFill>
        <p:spPr>
          <a:xfrm>
            <a:off x="4876800" y="3380072"/>
            <a:ext cx="1753101" cy="136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9">
            <a:alphaModFix/>
          </a:blip>
          <a:srcRect b="15678" l="67831" r="5430" t="12466"/>
          <a:stretch/>
        </p:blipFill>
        <p:spPr>
          <a:xfrm>
            <a:off x="7139625" y="3433150"/>
            <a:ext cx="749448" cy="12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/>
          <p:nvPr/>
        </p:nvSpPr>
        <p:spPr>
          <a:xfrm>
            <a:off x="4876800" y="2051050"/>
            <a:ext cx="3491400" cy="2688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Google Shape;299;p30"/>
          <p:cNvCxnSpPr>
            <a:stCxn id="298" idx="0"/>
            <a:endCxn id="298" idx="2"/>
          </p:cNvCxnSpPr>
          <p:nvPr/>
        </p:nvCxnSpPr>
        <p:spPr>
          <a:xfrm>
            <a:off x="6622500" y="2051050"/>
            <a:ext cx="0" cy="268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0"/>
          <p:cNvCxnSpPr>
            <a:stCxn id="298" idx="1"/>
            <a:endCxn id="298" idx="3"/>
          </p:cNvCxnSpPr>
          <p:nvPr/>
        </p:nvCxnSpPr>
        <p:spPr>
          <a:xfrm>
            <a:off x="4876800" y="3395200"/>
            <a:ext cx="3491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30"/>
          <p:cNvSpPr txBox="1"/>
          <p:nvPr/>
        </p:nvSpPr>
        <p:spPr>
          <a:xfrm>
            <a:off x="5520538" y="1440550"/>
            <a:ext cx="23169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 SemiBold"/>
                <a:ea typeface="Spectral SemiBold"/>
                <a:cs typeface="Spectral SemiBold"/>
                <a:sym typeface="Spectral SemiBold"/>
              </a:rPr>
              <a:t>Modélisation des Kilobots par nos soins</a:t>
            </a:r>
            <a:endParaRPr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302" name="Google Shape;302;p30"/>
          <p:cNvSpPr txBox="1"/>
          <p:nvPr>
            <p:ph type="ctrTitle"/>
          </p:nvPr>
        </p:nvSpPr>
        <p:spPr>
          <a:xfrm>
            <a:off x="311700" y="2554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Modélisation virtuelle de ces données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03" name="Google Shape;303;p30"/>
          <p:cNvCxnSpPr>
            <a:stCxn id="292" idx="3"/>
            <a:endCxn id="298" idx="1"/>
          </p:cNvCxnSpPr>
          <p:nvPr/>
        </p:nvCxnSpPr>
        <p:spPr>
          <a:xfrm>
            <a:off x="3613873" y="3395200"/>
            <a:ext cx="12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0"/>
          <p:cNvSpPr txBox="1"/>
          <p:nvPr/>
        </p:nvSpPr>
        <p:spPr>
          <a:xfrm>
            <a:off x="8715300" y="4745075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/>
          <p:nvPr/>
        </p:nvSpPr>
        <p:spPr>
          <a:xfrm>
            <a:off x="7725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1" title="VID_20191122_170605(0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975" y="0"/>
            <a:ext cx="2807490" cy="499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461100" y="76200"/>
            <a:ext cx="22218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Old Standard TT"/>
                <a:ea typeface="Old Standard TT"/>
                <a:cs typeface="Old Standard TT"/>
                <a:sym typeface="Old Standard TT"/>
              </a:rPr>
              <a:t>Plan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11700" y="1117800"/>
            <a:ext cx="8520600" cy="3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romanUcPeriod"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Cadre d’étude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lphaUcPeriod"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Laboratoire d’accueil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lphaUcPeriod"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Objet de l’étude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romanUcPeriod"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Optimisation de Morphologie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lphaUcPeriod"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1ere generation : Supports modifiés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lphaUcPeriod"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2eme generation : Nouveaux supports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lphaUcPeriod"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Bilan tâche 1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romanUcPeriod"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Implémentation IMU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A. Affichage 3D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B. Mesures expérimentales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C. Bilan tâche 2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romanUcPeriod"/>
            </a:pPr>
            <a:r>
              <a:rPr lang="fr" sz="2000">
                <a:latin typeface="Old Standard TT"/>
                <a:ea typeface="Old Standard TT"/>
                <a:cs typeface="Old Standard TT"/>
                <a:sym typeface="Old Standard TT"/>
              </a:rPr>
              <a:t>Conclusion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8715300" y="48447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700" y="1961551"/>
            <a:ext cx="8479827" cy="23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>
            <p:ph type="ctrTitle"/>
          </p:nvPr>
        </p:nvSpPr>
        <p:spPr>
          <a:xfrm>
            <a:off x="311700" y="5257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Protocole de test de l’IMU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1428675" y="4272125"/>
            <a:ext cx="64419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Schéma concernant la disposition des éléments du protocole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8715300" y="48447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 rotWithShape="1">
          <a:blip r:embed="rId5">
            <a:alphaModFix/>
          </a:blip>
          <a:srcRect b="20609" l="0" r="0" t="0"/>
          <a:stretch/>
        </p:blipFill>
        <p:spPr>
          <a:xfrm>
            <a:off x="334875" y="1067450"/>
            <a:ext cx="4237125" cy="3393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>
            <p:ph type="ctrTitle"/>
          </p:nvPr>
        </p:nvSpPr>
        <p:spPr>
          <a:xfrm>
            <a:off x="311700" y="252175"/>
            <a:ext cx="85206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Résultats des tests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8715300" y="4792275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</a:t>
            </a:r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5222725" y="2303300"/>
            <a:ext cx="3830700" cy="2487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Écart certain entre 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expérimental / valeurs numériques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Même ordre de grandeur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Pas forcément gênant pour la correction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Trouver un moyen de communiquer sans fil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518975" y="1384750"/>
            <a:ext cx="2531999" cy="827350"/>
          </a:xfrm>
          <a:custGeom>
            <a:rect b="b" l="l" r="r" t="t"/>
            <a:pathLst>
              <a:path extrusionOk="0" h="33094" w="114609">
                <a:moveTo>
                  <a:pt x="0" y="39"/>
                </a:moveTo>
                <a:cubicBezTo>
                  <a:pt x="16785" y="708"/>
                  <a:pt x="81607" y="-1454"/>
                  <a:pt x="100708" y="4055"/>
                </a:cubicBezTo>
                <a:cubicBezTo>
                  <a:pt x="119810" y="9564"/>
                  <a:pt x="112292" y="28254"/>
                  <a:pt x="114609" y="33094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33" name="Google Shape;333;p33"/>
          <p:cNvCxnSpPr/>
          <p:nvPr/>
        </p:nvCxnSpPr>
        <p:spPr>
          <a:xfrm>
            <a:off x="7050975" y="2025200"/>
            <a:ext cx="0" cy="27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4"/>
          <p:cNvSpPr txBox="1"/>
          <p:nvPr/>
        </p:nvSpPr>
        <p:spPr>
          <a:xfrm>
            <a:off x="8715300" y="4792275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21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8715300" y="4792275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21</a:t>
            </a:r>
            <a:endParaRPr/>
          </a:p>
        </p:txBody>
      </p:sp>
      <p:pic>
        <p:nvPicPr>
          <p:cNvPr id="349" name="Google Shape;349;p35"/>
          <p:cNvPicPr preferRelativeResize="0"/>
          <p:nvPr/>
        </p:nvPicPr>
        <p:blipFill rotWithShape="1">
          <a:blip r:embed="rId5">
            <a:alphaModFix/>
          </a:blip>
          <a:srcRect b="5629" l="28282" r="26495" t="16616"/>
          <a:stretch/>
        </p:blipFill>
        <p:spPr>
          <a:xfrm>
            <a:off x="882975" y="1075900"/>
            <a:ext cx="3367224" cy="361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 rotWithShape="1">
          <a:blip r:embed="rId6">
            <a:alphaModFix/>
          </a:blip>
          <a:srcRect b="56742" l="27615" r="25185" t="17825"/>
          <a:stretch/>
        </p:blipFill>
        <p:spPr>
          <a:xfrm>
            <a:off x="4953000" y="1075894"/>
            <a:ext cx="3367224" cy="113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 rotWithShape="1">
          <a:blip r:embed="rId7">
            <a:alphaModFix/>
          </a:blip>
          <a:srcRect b="12074" l="27609" r="25356" t="21365"/>
          <a:stretch/>
        </p:blipFill>
        <p:spPr>
          <a:xfrm>
            <a:off x="4953000" y="2171275"/>
            <a:ext cx="3367224" cy="297818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 txBox="1"/>
          <p:nvPr>
            <p:ph type="ctrTitle"/>
          </p:nvPr>
        </p:nvSpPr>
        <p:spPr>
          <a:xfrm>
            <a:off x="311700" y="220300"/>
            <a:ext cx="85206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Références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165300" y="1232300"/>
            <a:ext cx="8813400" cy="18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Modélisation et analyse de </a:t>
            </a:r>
            <a:r>
              <a:rPr b="1"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systèmes dynamiques</a:t>
            </a: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artificiels et naturels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Commande des</a:t>
            </a:r>
            <a:r>
              <a:rPr b="1"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systèmes interactifs</a:t>
            </a:r>
            <a:endParaRPr b="1"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Conception et traitement du signal de </a:t>
            </a:r>
            <a:r>
              <a:rPr b="1"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systèmes perceptifs multimodaux</a:t>
            </a:r>
            <a:endParaRPr b="1"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Modélisation des </a:t>
            </a:r>
            <a:r>
              <a:rPr b="1"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interactions homme-machine</a:t>
            </a: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et </a:t>
            </a:r>
            <a:r>
              <a:rPr b="1"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apprentissage</a:t>
            </a: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b="1"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artificiel</a:t>
            </a:r>
            <a:endParaRPr b="1"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217425" y="3606200"/>
            <a:ext cx="2652000" cy="83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EFEFEF"/>
                </a:highlight>
                <a:latin typeface="Spectral"/>
                <a:ea typeface="Spectral"/>
                <a:cs typeface="Spectral"/>
                <a:sym typeface="Spectral"/>
              </a:rPr>
              <a:t>Assistance au niveau médical</a:t>
            </a:r>
            <a:endParaRPr sz="1800">
              <a:highlight>
                <a:srgbClr val="EFEFEF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5116125" y="3645200"/>
            <a:ext cx="2197500" cy="75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Robotique et informatique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234700" y="401600"/>
            <a:ext cx="46746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Présentation de l’ISIR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715300" y="48447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1623675" y="316450"/>
            <a:ext cx="5811900" cy="12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latin typeface="Proxima Nova"/>
                <a:ea typeface="Proxima Nova"/>
                <a:cs typeface="Proxima Nova"/>
                <a:sym typeface="Proxima Nova"/>
              </a:rPr>
              <a:t>Groupe de recherche </a:t>
            </a:r>
            <a:r>
              <a:rPr b="1" lang="fr" sz="2000" u="sng">
                <a:latin typeface="Proxima Nova"/>
                <a:ea typeface="Proxima Nova"/>
                <a:cs typeface="Proxima Nova"/>
                <a:sym typeface="Proxima Nova"/>
              </a:rPr>
              <a:t>AMAC</a:t>
            </a:r>
            <a:endParaRPr b="1" sz="20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fr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rchitectures and </a:t>
            </a:r>
            <a:r>
              <a:rPr b="1" lang="fr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fr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odels for </a:t>
            </a:r>
            <a:r>
              <a:rPr b="1" lang="fr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fr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daptation and </a:t>
            </a:r>
            <a:r>
              <a:rPr b="1" lang="fr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fr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ognition.</a:t>
            </a:r>
            <a:endParaRPr sz="18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247125" y="1636225"/>
            <a:ext cx="8520600" cy="3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fr" sz="2000">
                <a:solidFill>
                  <a:srgbClr val="434343"/>
                </a:solidFill>
              </a:rPr>
              <a:t>Mécanique des systèmes biologiques ;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fr" sz="2000">
                <a:solidFill>
                  <a:srgbClr val="434343"/>
                </a:solidFill>
              </a:rPr>
              <a:t>Optimisation </a:t>
            </a:r>
            <a:r>
              <a:rPr lang="fr" sz="2000">
                <a:solidFill>
                  <a:srgbClr val="434343"/>
                </a:solidFill>
              </a:rPr>
              <a:t>d'interactions</a:t>
            </a:r>
            <a:r>
              <a:rPr lang="fr" sz="2000">
                <a:solidFill>
                  <a:srgbClr val="434343"/>
                </a:solidFill>
              </a:rPr>
              <a:t> inter-robots intelligents.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434343"/>
                </a:solidFill>
              </a:rPr>
              <a:t>	→ Branche amélioration Kilobot et communication en essaim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8715300" y="48447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3326250" y="307588"/>
            <a:ext cx="2491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État de l’art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42941" l="29182" r="29704" t="16574"/>
          <a:stretch/>
        </p:blipFill>
        <p:spPr>
          <a:xfrm>
            <a:off x="5615075" y="3555800"/>
            <a:ext cx="2637176" cy="146000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7"/>
          <p:cNvSpPr txBox="1"/>
          <p:nvPr/>
        </p:nvSpPr>
        <p:spPr>
          <a:xfrm>
            <a:off x="5413413" y="3066175"/>
            <a:ext cx="3040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SMAVNET (2013, EPFL)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6">
            <a:alphaModFix/>
          </a:blip>
          <a:srcRect b="0" l="0" r="0" t="823"/>
          <a:stretch/>
        </p:blipFill>
        <p:spPr>
          <a:xfrm>
            <a:off x="6338900" y="1318950"/>
            <a:ext cx="1946801" cy="14480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7"/>
          <p:cNvSpPr txBox="1"/>
          <p:nvPr/>
        </p:nvSpPr>
        <p:spPr>
          <a:xfrm>
            <a:off x="6167050" y="849100"/>
            <a:ext cx="2290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subCULTron (2019)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7">
            <a:alphaModFix/>
          </a:blip>
          <a:srcRect b="9771" l="0" r="0" t="3294"/>
          <a:stretch/>
        </p:blipFill>
        <p:spPr>
          <a:xfrm>
            <a:off x="910950" y="1318949"/>
            <a:ext cx="1765500" cy="146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7"/>
          <p:cNvSpPr txBox="1"/>
          <p:nvPr/>
        </p:nvSpPr>
        <p:spPr>
          <a:xfrm>
            <a:off x="1043100" y="849088"/>
            <a:ext cx="1501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PHOENIX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3550500" y="2102975"/>
            <a:ext cx="2043000" cy="100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Coordination en essaim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8">
            <a:alphaModFix/>
          </a:blip>
          <a:srcRect b="3956" l="0" r="0" t="18470"/>
          <a:stretch/>
        </p:blipFill>
        <p:spPr>
          <a:xfrm>
            <a:off x="910950" y="3555750"/>
            <a:ext cx="2670625" cy="146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7"/>
          <p:cNvSpPr txBox="1"/>
          <p:nvPr/>
        </p:nvSpPr>
        <p:spPr>
          <a:xfrm>
            <a:off x="726013" y="3066150"/>
            <a:ext cx="3040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Kilobot (2010, Harvard)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07" name="Google Shape;107;p17"/>
          <p:cNvCxnSpPr>
            <a:stCxn id="102" idx="3"/>
            <a:endCxn id="104" idx="1"/>
          </p:cNvCxnSpPr>
          <p:nvPr/>
        </p:nvCxnSpPr>
        <p:spPr>
          <a:xfrm>
            <a:off x="2676450" y="2048949"/>
            <a:ext cx="1173300" cy="20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7"/>
          <p:cNvCxnSpPr>
            <a:stCxn id="100" idx="1"/>
            <a:endCxn id="104" idx="7"/>
          </p:cNvCxnSpPr>
          <p:nvPr/>
        </p:nvCxnSpPr>
        <p:spPr>
          <a:xfrm flipH="1">
            <a:off x="5294300" y="2042975"/>
            <a:ext cx="1044600" cy="206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7"/>
          <p:cNvCxnSpPr>
            <a:stCxn id="105" idx="3"/>
            <a:endCxn id="104" idx="3"/>
          </p:cNvCxnSpPr>
          <p:nvPr/>
        </p:nvCxnSpPr>
        <p:spPr>
          <a:xfrm flipH="1" rot="10800000">
            <a:off x="3581575" y="2958300"/>
            <a:ext cx="268200" cy="132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98" idx="1"/>
            <a:endCxn id="104" idx="5"/>
          </p:cNvCxnSpPr>
          <p:nvPr/>
        </p:nvCxnSpPr>
        <p:spPr>
          <a:xfrm rot="10800000">
            <a:off x="5294375" y="2958300"/>
            <a:ext cx="320700" cy="132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7"/>
          <p:cNvSpPr txBox="1"/>
          <p:nvPr/>
        </p:nvSpPr>
        <p:spPr>
          <a:xfrm>
            <a:off x="8715300" y="48447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5412800" y="1833725"/>
            <a:ext cx="4129800" cy="23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Robots de 33mm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Vibrent pour se déplacer</a:t>
            </a:r>
            <a:endParaRPr b="1"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Coûtent 15$ pièce </a:t>
            </a:r>
            <a:endParaRPr b="1"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Communiquent via IR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Facile à produire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234700" y="401600"/>
            <a:ext cx="46746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Qu’est ce qu’un Kilobot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75" y="1805000"/>
            <a:ext cx="4544026" cy="241635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8"/>
          <p:cNvSpPr txBox="1"/>
          <p:nvPr/>
        </p:nvSpPr>
        <p:spPr>
          <a:xfrm>
            <a:off x="333275" y="4221350"/>
            <a:ext cx="4674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Kilobot vu de côté (à droite) et de dessous (à gauche)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8715300" y="483185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5359225" y="1947650"/>
            <a:ext cx="4129800" cy="23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Base de contrôle → Kilobot(s)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Communique via IR</a:t>
            </a:r>
            <a:endParaRPr b="1"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Contrôle une multitude de Kilobots</a:t>
            </a:r>
            <a:r>
              <a:rPr lang="fr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1691100" y="378950"/>
            <a:ext cx="57618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Comment fonctionne(nt)-t-il(s) ?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462188" y="4649825"/>
            <a:ext cx="4674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Base de contrôle avec des Kilobots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50" y="1604375"/>
            <a:ext cx="4562476" cy="3045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19"/>
          <p:cNvSpPr txBox="1"/>
          <p:nvPr/>
        </p:nvSpPr>
        <p:spPr>
          <a:xfrm>
            <a:off x="8715300" y="48447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1691100" y="150350"/>
            <a:ext cx="57618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Exosquelettes et modifications, première génération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1691100" y="2559985"/>
            <a:ext cx="15012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Brosse à dent double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5">
            <a:alphaModFix/>
          </a:blip>
          <a:srcRect b="30902" l="42516" r="34977" t="31142"/>
          <a:stretch/>
        </p:blipFill>
        <p:spPr>
          <a:xfrm>
            <a:off x="482200" y="2307857"/>
            <a:ext cx="1095201" cy="103849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3" name="Google Shape;143;p20"/>
          <p:cNvCxnSpPr/>
          <p:nvPr/>
        </p:nvCxnSpPr>
        <p:spPr>
          <a:xfrm flipH="1">
            <a:off x="3890275" y="2409575"/>
            <a:ext cx="2100" cy="2460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0"/>
          <p:cNvSpPr txBox="1"/>
          <p:nvPr/>
        </p:nvSpPr>
        <p:spPr>
          <a:xfrm>
            <a:off x="856200" y="1555350"/>
            <a:ext cx="1982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Spectral"/>
                <a:ea typeface="Spectral"/>
                <a:cs typeface="Spectral"/>
                <a:sym typeface="Spectral"/>
              </a:rPr>
              <a:t>Modifications 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250650" y="2559975"/>
            <a:ext cx="12417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Circulaire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8050200" y="2446875"/>
            <a:ext cx="9414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Bande courte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5250650" y="4189650"/>
            <a:ext cx="2899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Bande large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7982525" y="4120150"/>
            <a:ext cx="12087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Grenouille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5544725" y="1565825"/>
            <a:ext cx="1817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Spectral"/>
                <a:ea typeface="Spectral"/>
                <a:cs typeface="Spectral"/>
                <a:sym typeface="Spectral"/>
              </a:rPr>
              <a:t>Exosquelettes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8715300" y="48216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6">
            <a:alphaModFix/>
          </a:blip>
          <a:srcRect b="33331" l="35643" r="34139" t="24174"/>
          <a:stretch/>
        </p:blipFill>
        <p:spPr>
          <a:xfrm>
            <a:off x="4116725" y="2328813"/>
            <a:ext cx="1133924" cy="9965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7">
            <a:alphaModFix/>
          </a:blip>
          <a:srcRect b="33594" l="39720" r="34753" t="28709"/>
          <a:stretch/>
        </p:blipFill>
        <p:spPr>
          <a:xfrm>
            <a:off x="6902775" y="2328825"/>
            <a:ext cx="1079740" cy="9965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8">
            <a:alphaModFix/>
          </a:blip>
          <a:srcRect b="33203" l="38011" r="31276" t="27557"/>
          <a:stretch/>
        </p:blipFill>
        <p:spPr>
          <a:xfrm>
            <a:off x="4116725" y="3964889"/>
            <a:ext cx="1133924" cy="90545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9">
            <a:alphaModFix/>
          </a:blip>
          <a:srcRect b="34052" l="42731" r="29886" t="29210"/>
          <a:stretch/>
        </p:blipFill>
        <p:spPr>
          <a:xfrm>
            <a:off x="6902775" y="3916150"/>
            <a:ext cx="1079749" cy="90544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10">
            <a:alphaModFix/>
          </a:blip>
          <a:srcRect b="29430" l="36062" r="29984" t="19369"/>
          <a:stretch/>
        </p:blipFill>
        <p:spPr>
          <a:xfrm>
            <a:off x="462838" y="3717675"/>
            <a:ext cx="1133924" cy="106870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0"/>
          <p:cNvSpPr txBox="1"/>
          <p:nvPr/>
        </p:nvSpPr>
        <p:spPr>
          <a:xfrm>
            <a:off x="1728700" y="3978710"/>
            <a:ext cx="15012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Spectral"/>
                <a:ea typeface="Spectral"/>
                <a:cs typeface="Spectral"/>
                <a:sym typeface="Spectral"/>
              </a:rPr>
              <a:t>Brosse à dent triple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ctrTitle"/>
          </p:nvPr>
        </p:nvSpPr>
        <p:spPr>
          <a:xfrm>
            <a:off x="323300" y="4757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Spectral"/>
                <a:ea typeface="Spectral"/>
                <a:cs typeface="Spectral"/>
                <a:sym typeface="Spectral"/>
              </a:rPr>
              <a:t>Etude Macroscopique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501200" cy="61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0"/>
            <a:ext cx="830800" cy="830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" name="Google Shape;164;p21"/>
          <p:cNvGraphicFramePr/>
          <p:nvPr/>
        </p:nvGraphicFramePr>
        <p:xfrm>
          <a:off x="76200" y="176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{E4BA6F3D-02AC-4FEE-9CCB-F309EB706980}</a:tableStyleId>
              </a:tblPr>
              <a:tblGrid>
                <a:gridCol w="2253700"/>
                <a:gridCol w="2253700"/>
                <a:gridCol w="2253700"/>
                <a:gridCol w="2253700"/>
              </a:tblGrid>
              <a:tr h="6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434343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Robots \\ </a:t>
                      </a:r>
                      <a:r>
                        <a:rPr lang="fr">
                          <a:solidFill>
                            <a:srgbClr val="434343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Caractéristiques</a:t>
                      </a:r>
                      <a:endParaRPr>
                        <a:solidFill>
                          <a:srgbClr val="434343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Pattes Courbées</a:t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Centre d’inertie optimisé</a:t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Stabilité</a:t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 anchor="ctr"/>
                </a:tc>
              </a:tr>
              <a:tr h="63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Brosse à dent</a:t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63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Support Circulaire</a:t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63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Support Bande large</a:t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5" name="Google Shape;1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050" y="2380650"/>
            <a:ext cx="6312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4475" y="3011850"/>
            <a:ext cx="6312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250" y="3011850"/>
            <a:ext cx="6312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250" y="3643050"/>
            <a:ext cx="6312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4475" y="3643050"/>
            <a:ext cx="631200" cy="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150850" y="4369450"/>
            <a:ext cx="8940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Tableau comparant les robots optimaux aux </a:t>
            </a:r>
            <a:r>
              <a:rPr lang="fr">
                <a:latin typeface="Spectral"/>
                <a:ea typeface="Spectral"/>
                <a:cs typeface="Spectral"/>
                <a:sym typeface="Spectral"/>
              </a:rPr>
              <a:t>caractéristiques</a:t>
            </a:r>
            <a:r>
              <a:rPr lang="fr">
                <a:latin typeface="Spectral"/>
                <a:ea typeface="Spectral"/>
                <a:cs typeface="Spectral"/>
                <a:sym typeface="Spectral"/>
              </a:rPr>
              <a:t> qui les définissent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8715300" y="4844700"/>
            <a:ext cx="428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